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59" r:id="rId5"/>
  </p:sldIdLst>
  <p:sldSz cx="10693400" cy="7569200"/>
  <p:notesSz cx="10693400" cy="75692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564" y="-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5514975" y="5899150"/>
            <a:ext cx="5178425" cy="1670050"/>
            <a:chOff x="2971" y="3367"/>
            <a:chExt cx="2789" cy="953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ltGray">
            <a:xfrm>
              <a:off x="4100" y="4020"/>
              <a:ext cx="168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3330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801688" y="1766888"/>
            <a:ext cx="9090025" cy="2017712"/>
          </a:xfrm>
        </p:spPr>
        <p:txBody>
          <a:bodyPr anchor="b"/>
          <a:lstStyle>
            <a:lvl1pPr>
              <a:defRPr sz="6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3331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603375" y="4121150"/>
            <a:ext cx="7486650" cy="193357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41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AA66D-C584-4A35-B90B-8AB595B41C2C}" type="datetimeFigureOut">
              <a:rPr lang="en-US"/>
              <a:pPr>
                <a:defRPr/>
              </a:pPr>
              <a:t>3/26/2015</a:t>
            </a:fld>
            <a:endParaRPr lang="ru-RU"/>
          </a:p>
        </p:txBody>
      </p:sp>
      <p:sp>
        <p:nvSpPr>
          <p:cNvPr id="21" name="Rectangle 2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Rectangle 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D01BE-EB9A-49B8-B960-C2AC838638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BA0F77-3C4A-4A0A-913A-889C45E4A0C8}" type="datetimeFigureOut">
              <a:rPr lang="en-US"/>
              <a:pPr>
                <a:defRPr/>
              </a:pPr>
              <a:t>3/26/2015</a:t>
            </a:fld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E12FC-34CD-4E74-A8EF-7E1C06604A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4550" y="4864100"/>
            <a:ext cx="9090025" cy="15033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4550" y="3208338"/>
            <a:ext cx="9090025" cy="165576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7875B7-7266-4FC7-8706-C2C922526431}" type="datetimeFigureOut">
              <a:rPr lang="en-US"/>
              <a:pPr>
                <a:defRPr/>
              </a:pPr>
              <a:t>3/26/2015</a:t>
            </a:fld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DE01C6-8AB2-4B54-9401-032A2A4AC0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4988" y="1766888"/>
            <a:ext cx="4735512" cy="5000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22900" y="1766888"/>
            <a:ext cx="4735513" cy="5000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C0EB2E-8009-415A-895B-AE9C7C88DD56}" type="datetimeFigureOut">
              <a:rPr lang="en-US"/>
              <a:pPr>
                <a:defRPr/>
              </a:pPr>
              <a:t>3/26/2015</a:t>
            </a:fld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FFAB0-E020-4DC5-A598-584BD47B2D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23425" cy="1262062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988" y="1693863"/>
            <a:ext cx="4724400" cy="7064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4988" y="2400300"/>
            <a:ext cx="4724400" cy="4360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32425" y="1693863"/>
            <a:ext cx="4725988" cy="7064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432425" y="2400300"/>
            <a:ext cx="4725988" cy="4360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6F7FF-7C13-4B3A-87C2-A524FC83E495}" type="datetimeFigureOut">
              <a:rPr lang="en-US"/>
              <a:pPr>
                <a:defRPr/>
              </a:pPr>
              <a:t>3/26/2015</a:t>
            </a:fld>
            <a:endParaRPr lang="ru-RU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BBED0-7275-424F-8ECB-323C36EE9C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B8239-5F1B-4CD2-B88B-6DB273FAF771}" type="datetimeFigureOut">
              <a:rPr lang="en-US"/>
              <a:pPr>
                <a:defRPr/>
              </a:pPr>
              <a:t>3/26/2015</a:t>
            </a:fld>
            <a:endParaRPr 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A13E4C-4009-4490-9301-915C76F0FB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E496AA-5D01-4ACA-A000-8F6A2991367F}" type="datetimeFigureOut">
              <a:rPr lang="en-US"/>
              <a:pPr>
                <a:defRPr/>
              </a:pPr>
              <a:t>3/26/2015</a:t>
            </a:fld>
            <a:endParaRPr lang="ru-RU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403AD2-16F7-42D8-92D3-7B11FA8C0B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988" y="301625"/>
            <a:ext cx="3517900" cy="1282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81475" y="301625"/>
            <a:ext cx="5976938" cy="645953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4988" y="1584325"/>
            <a:ext cx="3517900" cy="517683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1C2089-E8B0-415B-B1EC-8422798F0DFA}" type="datetimeFigureOut">
              <a:rPr lang="en-US"/>
              <a:pPr>
                <a:defRPr/>
              </a:pPr>
              <a:t>3/26/2015</a:t>
            </a:fld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E1225-9494-4DD4-9C43-55D1B8ABA1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5500" y="5299075"/>
            <a:ext cx="64166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95500" y="676275"/>
            <a:ext cx="6416675" cy="45418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95500" y="5924550"/>
            <a:ext cx="6416675" cy="8874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9DEA26-00C0-43ED-8E6D-E1881BAD9FED}" type="datetimeFigureOut">
              <a:rPr lang="en-US"/>
              <a:pPr>
                <a:defRPr/>
              </a:pPr>
              <a:t>3/26/2015</a:t>
            </a:fld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A31829-60CE-405F-9F99-6278CBDAE5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28E7AD-31D1-4E19-ADC6-1A06E8F01B87}" type="datetimeFigureOut">
              <a:rPr lang="en-US"/>
              <a:pPr>
                <a:defRPr/>
              </a:pPr>
              <a:t>3/26/2015</a:t>
            </a:fld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219CA-0961-4755-BC61-322CF56CFC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53350" y="306388"/>
            <a:ext cx="2405063" cy="64611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988" y="306388"/>
            <a:ext cx="7065962" cy="64611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1CEBA1-8B0D-4C56-BB1F-2008BDEF5995}" type="datetimeFigureOut">
              <a:rPr lang="en-US"/>
              <a:pPr>
                <a:defRPr/>
              </a:pPr>
              <a:t>3/26/2015</a:t>
            </a:fld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20BF8-9428-4895-98B6-994F047A06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63529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5514975" y="5899150"/>
            <a:ext cx="5178425" cy="1670050"/>
            <a:chOff x="2971" y="3367"/>
            <a:chExt cx="2789" cy="953"/>
          </a:xfrm>
        </p:grpSpPr>
        <p:sp>
          <p:nvSpPr>
            <p:cNvPr id="12291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292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293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294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295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296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297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298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299" name="Freeform 11"/>
            <p:cNvSpPr>
              <a:spLocks/>
            </p:cNvSpPr>
            <p:nvPr/>
          </p:nvSpPr>
          <p:spPr bwMode="ltGray">
            <a:xfrm>
              <a:off x="4100" y="4020"/>
              <a:ext cx="168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300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301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302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303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304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305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2306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534988" y="306388"/>
            <a:ext cx="9623425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351" tIns="52176" rIns="104351" bIns="52176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2307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4988" y="6891338"/>
            <a:ext cx="24955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351" tIns="52176" rIns="104351" bIns="52176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A2EFF275-0913-4A3C-B9A2-77663B131002}" type="datetimeFigureOut">
              <a:rPr lang="en-US"/>
              <a:pPr>
                <a:defRPr/>
              </a:pPr>
              <a:t>3/26/2015</a:t>
            </a:fld>
            <a:endParaRPr lang="ru-RU"/>
          </a:p>
        </p:txBody>
      </p:sp>
      <p:sp>
        <p:nvSpPr>
          <p:cNvPr id="12308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2838" y="6896100"/>
            <a:ext cx="33877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351" tIns="52176" rIns="104351" bIns="52176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309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2863" y="6891338"/>
            <a:ext cx="24955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351" tIns="52176" rIns="104351" bIns="52176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56B916FA-B4EB-4F78-B02E-2AD4FCC98D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231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4988" y="1766888"/>
            <a:ext cx="9623425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351" tIns="52176" rIns="104351" bIns="5217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xStyles>
    <p:titleStyle>
      <a:lvl1pPr algn="ctr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defTabSz="1042988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defTabSz="1042988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defTabSz="1042988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defTabSz="1042988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90525" indent="-390525" algn="l" defTabSz="1042988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sz="37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847725" indent="-325438" algn="l" defTabSz="1042988" rtl="0" eaLnBrk="0" fontAlgn="base" hangingPunct="0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304925" indent="-261938" algn="l" defTabSz="1042988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sz="27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825625" indent="-260350" algn="l" defTabSz="1042988" rtl="0" eaLnBrk="0" fontAlgn="base" hangingPunct="0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347913" indent="-260350" algn="l" defTabSz="1042988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3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805113" indent="-260350" algn="l" defTabSz="1042988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3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3262313" indent="-260350" algn="l" defTabSz="1042988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3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719513" indent="-260350" algn="l" defTabSz="1042988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3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4176713" indent="-260350" algn="l" defTabSz="1042988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3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object 2"/>
          <p:cNvSpPr txBox="1">
            <a:spLocks noChangeArrowheads="1"/>
          </p:cNvSpPr>
          <p:nvPr/>
        </p:nvSpPr>
        <p:spPr bwMode="auto">
          <a:xfrm>
            <a:off x="939800" y="2262188"/>
            <a:ext cx="8810625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588" algn="ctr"/>
            <a:r>
              <a:rPr lang="ru-RU" sz="3600" b="1">
                <a:latin typeface="Times New Roman" pitchFamily="18" charset="0"/>
                <a:cs typeface="Times New Roman" pitchFamily="18" charset="0"/>
              </a:rPr>
              <a:t>2-Ma’ruza.</a:t>
            </a:r>
            <a:endParaRPr lang="ru-RU" sz="3600">
              <a:latin typeface="Times New Roman" pitchFamily="18" charset="0"/>
              <a:cs typeface="Times New Roman" pitchFamily="18" charset="0"/>
            </a:endParaRPr>
          </a:p>
          <a:p>
            <a:pPr marL="1588" algn="ctr">
              <a:lnSpc>
                <a:spcPts val="4138"/>
              </a:lnSpc>
              <a:spcBef>
                <a:spcPts val="100"/>
              </a:spcBef>
            </a:pPr>
            <a:r>
              <a:rPr lang="ru-RU" sz="3600">
                <a:latin typeface="Times New Roman" pitchFamily="18" charset="0"/>
                <a:cs typeface="Times New Roman" pitchFamily="18" charset="0"/>
              </a:rPr>
              <a:t>Paxta tоzа</a:t>
            </a:r>
            <a:r>
              <a:rPr lang="uz-Latn-UZ" sz="36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3600">
                <a:latin typeface="Times New Roman" pitchFamily="18" charset="0"/>
                <a:cs typeface="Times New Roman" pitchFamily="18" charset="0"/>
              </a:rPr>
              <a:t>аsh sanoati mаshinаsоz</a:t>
            </a:r>
            <a:r>
              <a:rPr lang="uz-Latn-UZ" sz="36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3600">
                <a:latin typeface="Times New Roman" pitchFamily="18" charset="0"/>
                <a:cs typeface="Times New Roman" pitchFamily="18" charset="0"/>
              </a:rPr>
              <a:t>igi ish</a:t>
            </a:r>
            <a:r>
              <a:rPr lang="uz-Latn-UZ" sz="36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3600">
                <a:latin typeface="Times New Roman" pitchFamily="18" charset="0"/>
                <a:cs typeface="Times New Roman" pitchFamily="18" charset="0"/>
              </a:rPr>
              <a:t>аb chiqаrishni tаshk</a:t>
            </a:r>
            <a:r>
              <a:rPr lang="uz-Latn-UZ" sz="3600">
                <a:latin typeface="Times New Roman" pitchFamily="18" charset="0"/>
                <a:cs typeface="Times New Roman" pitchFamily="18" charset="0"/>
              </a:rPr>
              <a:t>il</a:t>
            </a:r>
            <a:r>
              <a:rPr lang="ru-RU" sz="3600">
                <a:latin typeface="Times New Roman" pitchFamily="18" charset="0"/>
                <a:cs typeface="Times New Roman" pitchFamily="18" charset="0"/>
              </a:rPr>
              <a:t> etishning ayrim хususiyat</a:t>
            </a:r>
            <a:r>
              <a:rPr lang="uz-Latn-UZ" sz="36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3600">
                <a:latin typeface="Times New Roman" pitchFamily="18" charset="0"/>
                <a:cs typeface="Times New Roman" pitchFamily="18" charset="0"/>
              </a:rPr>
              <a:t>аri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object 2"/>
          <p:cNvSpPr txBox="1">
            <a:spLocks noChangeArrowheads="1"/>
          </p:cNvSpPr>
          <p:nvPr/>
        </p:nvSpPr>
        <p:spPr bwMode="auto">
          <a:xfrm>
            <a:off x="708025" y="542925"/>
            <a:ext cx="9210675" cy="561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 indent="449263">
              <a:lnSpc>
                <a:spcPts val="2763"/>
              </a:lnSpc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1948 y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il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dan bosh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ab paxta tоzа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аsh sanoati uchun maxsus mаshinа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аrni chiqaruvchi zavodiar tаshki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 topdi, bu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ar:</a:t>
            </a:r>
          </a:p>
          <a:p>
            <a:pPr marL="12700" indent="449263">
              <a:lnSpc>
                <a:spcPts val="2763"/>
              </a:lnSpc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“O’zpaxtamash”, zavod “Komunar”, Dushanbe mexanik zavodi va boshqa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ar. Bu zavod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arda ish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аb chiqari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adigan maxsu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ot tur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ari konstruktsiyasi, katta-kichik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igi, vazifasi va texnik ta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ari bo’yicha xi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ma xi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igi bi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an ajra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ib turadi. Bularga quyidagiiar kiradi:</a:t>
            </a:r>
          </a:p>
          <a:p>
            <a:pPr marL="12700" indent="449263">
              <a:lnSpc>
                <a:spcPts val="2763"/>
              </a:lnSpc>
              <a:buFont typeface="Times New Roman" pitchFamily="18" charset="0"/>
              <a:buAutoNum type="alphaLcParenR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Og’ir va sermexnat ish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arni mexanizatsiya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ashga mo’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jan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angan mashina va mezanizm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ar- ya’ni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enta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i transporter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ar, vint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i konveer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ar, paxta, chigit va to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 uzatgich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ar;</a:t>
            </a:r>
          </a:p>
          <a:p>
            <a:pPr marL="12700" indent="449263">
              <a:lnSpc>
                <a:spcPts val="2763"/>
              </a:lnSpc>
              <a:buFont typeface="Times New Roman" pitchFamily="18" charset="0"/>
              <a:buAutoNum type="alphaLcParenR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Paxtani if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os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ik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ardan toza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ovchi mаshinа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аr- ya’ni shnek va baraban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i tozaiagich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ar, ko’rak(chanoq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i paxta) tozaiagich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 va boshqa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ar.</a:t>
            </a:r>
          </a:p>
          <a:p>
            <a:pPr marL="12700" indent="449263">
              <a:lnSpc>
                <a:spcPts val="2688"/>
              </a:lnSpc>
              <a:buFont typeface="Times New Roman" pitchFamily="18" charset="0"/>
              <a:buAutoNum type="alphaLcParenR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Paxta qurituvchi mаshinа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аr</a:t>
            </a:r>
          </a:p>
          <a:p>
            <a:pPr marL="12700" indent="449263">
              <a:lnSpc>
                <a:spcPts val="2763"/>
              </a:lnSpc>
              <a:spcBef>
                <a:spcPts val="75"/>
              </a:spcBef>
              <a:buFont typeface="Times New Roman" pitchFamily="18" charset="0"/>
              <a:buAutoNum type="alphaLcParenR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To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 ajratuvchi mаshinа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аr(mаshin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 diya vоiоknооtdе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еniya) e)CHiqindi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arni qayta ish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ovchi mаshinа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аr;</a:t>
            </a:r>
          </a:p>
          <a:p>
            <a:pPr marL="12700" indent="449263">
              <a:lnSpc>
                <a:spcPts val="2688"/>
              </a:lnSpc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f) CHangsiz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antiruvchi quri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ma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ar;</a:t>
            </a:r>
          </a:p>
        </p:txBody>
      </p:sp>
      <p:sp>
        <p:nvSpPr>
          <p:cNvPr id="14338" name="object 3"/>
          <p:cNvSpPr>
            <a:spLocks noGrp="1"/>
          </p:cNvSpPr>
          <p:nvPr>
            <p:ph type="sldNum" sz="quarter" idx="12"/>
          </p:nvPr>
        </p:nvSpPr>
        <p:spPr>
          <a:xfrm>
            <a:off x="9869488" y="6923088"/>
            <a:ext cx="127000" cy="195262"/>
          </a:xfrm>
          <a:noFill/>
        </p:spPr>
        <p:txBody>
          <a:bodyPr lIns="0" tIns="0" rIns="0" bIns="0" anchor="t"/>
          <a:lstStyle/>
          <a:p>
            <a:pPr marL="25400" algn="l"/>
            <a:fld id="{EFE1E1A1-21F6-4398-9CF2-0A726D88C551}" type="slidenum">
              <a:rPr lang="ru-RU" sz="1200" smtClean="0">
                <a:effectLst/>
                <a:latin typeface="Times New Roman" pitchFamily="18" charset="0"/>
                <a:cs typeface="Times New Roman" pitchFamily="18" charset="0"/>
              </a:rPr>
              <a:pPr marL="25400" algn="l"/>
              <a:t>2</a:t>
            </a:fld>
            <a:endParaRPr lang="ru-RU" sz="1200" smtClean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object 3"/>
          <p:cNvSpPr>
            <a:spLocks noGrp="1"/>
          </p:cNvSpPr>
          <p:nvPr>
            <p:ph type="sldNum" sz="quarter" idx="12"/>
          </p:nvPr>
        </p:nvSpPr>
        <p:spPr>
          <a:xfrm>
            <a:off x="9869488" y="6923088"/>
            <a:ext cx="127000" cy="195262"/>
          </a:xfrm>
          <a:noFill/>
        </p:spPr>
        <p:txBody>
          <a:bodyPr lIns="0" tIns="0" rIns="0" bIns="0" anchor="t"/>
          <a:lstStyle/>
          <a:p>
            <a:pPr marL="25400" algn="l"/>
            <a:fld id="{B794E2AC-350D-4C40-BCCB-101718A8D7F4}" type="slidenum">
              <a:rPr lang="ru-RU" sz="1200" smtClean="0">
                <a:effectLst/>
                <a:latin typeface="Times New Roman" pitchFamily="18" charset="0"/>
                <a:cs typeface="Times New Roman" pitchFamily="18" charset="0"/>
              </a:rPr>
              <a:pPr marL="25400" algn="l"/>
              <a:t>3</a:t>
            </a:fld>
            <a:endParaRPr lang="ru-RU" sz="1200" smtClean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2" name="object 2"/>
          <p:cNvSpPr txBox="1">
            <a:spLocks noChangeArrowheads="1"/>
          </p:cNvSpPr>
          <p:nvPr/>
        </p:nvSpPr>
        <p:spPr bwMode="auto">
          <a:xfrm>
            <a:off x="706438" y="542925"/>
            <a:ext cx="917575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479425" indent="-238125">
              <a:lnSpc>
                <a:spcPts val="2763"/>
              </a:lnSpc>
              <a:buFont typeface="Times New Roman" pitchFamily="18" charset="0"/>
              <a:buAutoNum type="alphaLcParenR" startAt="7"/>
              <a:tabLst>
                <a:tab pos="912813" algn="l"/>
              </a:tabLs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Arra charx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ovchi yordamchi asbob-uskuna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ar(arra tish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arini qirquvchi dastgox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ar)</a:t>
            </a:r>
          </a:p>
          <a:p>
            <a:pPr marL="479425" indent="-238125">
              <a:lnSpc>
                <a:spcPts val="2688"/>
              </a:lnSpc>
              <a:buFont typeface="Times New Roman" pitchFamily="18" charset="0"/>
              <a:buAutoNum type="alphaLcParenR" startAt="7"/>
              <a:tabLst>
                <a:tab pos="912813" algn="l"/>
              </a:tabLs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Paxta, to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 va momuqni pnevmotransport jixoz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ari;</a:t>
            </a:r>
          </a:p>
          <a:p>
            <a:pPr marL="479425" indent="-238125">
              <a:lnSpc>
                <a:spcPts val="2763"/>
              </a:lnSpc>
              <a:tabLst>
                <a:tab pos="912813" algn="l"/>
              </a:tabLs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i) Press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 va gidropress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ar.</a:t>
            </a:r>
          </a:p>
          <a:p>
            <a:pPr marL="479425" indent="-238125">
              <a:lnSpc>
                <a:spcPts val="2763"/>
              </a:lnSpc>
              <a:spcBef>
                <a:spcPts val="75"/>
              </a:spcBef>
              <a:tabLst>
                <a:tab pos="912813" algn="l"/>
              </a:tabLs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Paxta tоzа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аsh mаshinаsоz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igi ish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аb chiqarishni keng qo’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ami bi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an farq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anadi, ya’ni kichik seriya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abdan yirik seriya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abgacha va ayrim deta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 bo’yich omaviy ish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аb chiqarish bi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an.</a:t>
            </a:r>
          </a:p>
          <a:p>
            <a:pPr marL="479425" indent="-238125">
              <a:lnSpc>
                <a:spcPts val="2688"/>
              </a:lnSpc>
              <a:tabLst>
                <a:tab pos="912813" algn="l"/>
              </a:tabLs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Paxta tоzа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аsh mаshinаsоz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igida 4 xi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 deta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 omaviy ish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аb chiqari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adi:</a:t>
            </a:r>
          </a:p>
          <a:p>
            <a:pPr marL="479425" indent="-238125">
              <a:lnSpc>
                <a:spcPts val="2763"/>
              </a:lnSpc>
              <a:buFont typeface="Times New Roman" pitchFamily="18" charset="0"/>
              <a:buAutoNum type="arabicPeriod"/>
              <a:tabLst>
                <a:tab pos="912813" algn="l"/>
              </a:tabLs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Arr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al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ar-(4.5min dona yi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iga);</a:t>
            </a:r>
          </a:p>
          <a:p>
            <a:pPr marL="479425" indent="-238125">
              <a:lnSpc>
                <a:spcPts val="2763"/>
              </a:lnSpc>
              <a:buFont typeface="Times New Roman" pitchFamily="18" charset="0"/>
              <a:buAutoNum type="arabicPeriod"/>
              <a:tabLst>
                <a:tab pos="912813" algn="l"/>
              </a:tabLs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To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 ajratgich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arning ko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asnik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ari;</a:t>
            </a:r>
          </a:p>
          <a:p>
            <a:pPr marL="479425" indent="-238125">
              <a:lnSpc>
                <a:spcPts val="2763"/>
              </a:lnSpc>
              <a:buFont typeface="Times New Roman" pitchFamily="18" charset="0"/>
              <a:buAutoNum type="arabicPeriod"/>
              <a:tabLst>
                <a:tab pos="912813" algn="l"/>
              </a:tabLs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Momuq ajratgich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aning ko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asnik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ari;</a:t>
            </a:r>
          </a:p>
          <a:p>
            <a:pPr marL="479425" indent="-238125">
              <a:lnSpc>
                <a:spcPts val="2763"/>
              </a:lnSpc>
              <a:buFont typeface="Times New Roman" pitchFamily="18" charset="0"/>
              <a:buAutoNum type="arabicPeriod"/>
              <a:tabLst>
                <a:tab pos="912813" algn="l"/>
              </a:tabLs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Arra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 orasidagi qistirma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ar;</a:t>
            </a:r>
          </a:p>
          <a:p>
            <a:pPr marL="479425" indent="-238125">
              <a:lnSpc>
                <a:spcPts val="2763"/>
              </a:lnSpc>
              <a:spcBef>
                <a:spcPts val="75"/>
              </a:spcBef>
              <a:tabLst>
                <a:tab pos="912813" algn="l"/>
              </a:tabLs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Hamma qoigan deta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ar ish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аb chiqarishning donabay va seriya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ab turi bo’yicha tayor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anadi.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object 3"/>
          <p:cNvSpPr>
            <a:spLocks noGrp="1"/>
          </p:cNvSpPr>
          <p:nvPr>
            <p:ph type="sldNum" sz="quarter" idx="12"/>
          </p:nvPr>
        </p:nvSpPr>
        <p:spPr>
          <a:xfrm>
            <a:off x="9869488" y="6923088"/>
            <a:ext cx="127000" cy="195262"/>
          </a:xfrm>
          <a:noFill/>
        </p:spPr>
        <p:txBody>
          <a:bodyPr lIns="0" tIns="0" rIns="0" bIns="0" anchor="t"/>
          <a:lstStyle/>
          <a:p>
            <a:pPr marL="25400" algn="l"/>
            <a:fld id="{1BC83CC4-C65F-4678-BFCB-831CC0329CBD}" type="slidenum">
              <a:rPr lang="ru-RU" sz="1200" smtClean="0">
                <a:effectLst/>
                <a:latin typeface="Times New Roman" pitchFamily="18" charset="0"/>
                <a:cs typeface="Times New Roman" pitchFamily="18" charset="0"/>
              </a:rPr>
              <a:pPr marL="25400" algn="l"/>
              <a:t>4</a:t>
            </a:fld>
            <a:endParaRPr lang="ru-RU" sz="1200" smtClean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6" name="object 2"/>
          <p:cNvSpPr txBox="1">
            <a:spLocks noChangeArrowheads="1"/>
          </p:cNvSpPr>
          <p:nvPr/>
        </p:nvSpPr>
        <p:spPr bwMode="auto">
          <a:xfrm>
            <a:off x="936625" y="1219200"/>
            <a:ext cx="9051925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ru-RU" sz="2400">
                <a:latin typeface="Times New Roman" pitchFamily="18" charset="0"/>
                <a:cs typeface="Times New Roman" pitchFamily="18" charset="0"/>
              </a:rPr>
              <a:t>Nаzоrаt sаvо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аri:</a:t>
            </a:r>
          </a:p>
          <a:p>
            <a:pPr>
              <a:lnSpc>
                <a:spcPts val="800"/>
              </a:lnSpc>
              <a:spcBef>
                <a:spcPts val="38"/>
              </a:spcBef>
            </a:pPr>
            <a:endParaRPr lang="ru-RU" sz="800">
              <a:latin typeface="Calibri" pitchFamily="34" charset="0"/>
            </a:endParaRPr>
          </a:p>
          <a:p>
            <a:pPr>
              <a:lnSpc>
                <a:spcPts val="1000"/>
              </a:lnSpc>
            </a:pPr>
            <a:endParaRPr lang="ru-RU" sz="1000">
              <a:latin typeface="Calibri" pitchFamily="34" charset="0"/>
            </a:endParaRPr>
          </a:p>
          <a:p>
            <a:pPr>
              <a:lnSpc>
                <a:spcPts val="1000"/>
              </a:lnSpc>
            </a:pPr>
            <a:endParaRPr lang="ru-RU" sz="1000">
              <a:latin typeface="Arial" charset="0"/>
            </a:endParaRPr>
          </a:p>
          <a:p>
            <a:pPr>
              <a:lnSpc>
                <a:spcPts val="1000"/>
              </a:lnSpc>
            </a:pPr>
            <a:endParaRPr lang="ru-RU" sz="1000">
              <a:latin typeface="Arial" charset="0"/>
            </a:endParaRPr>
          </a:p>
          <a:p>
            <a:pPr>
              <a:lnSpc>
                <a:spcPts val="2763"/>
              </a:lnSpc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1.Pахtа tоzа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аsh zаvоd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аridаgi mаshinа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аrni tur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аrini izох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аng.    </a:t>
            </a:r>
          </a:p>
          <a:p>
            <a:pPr>
              <a:lnSpc>
                <a:spcPts val="2763"/>
              </a:lnSpc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 2.Pахtа tоzа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аsh mаshinа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аrining vаzifа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аri vа аsоsiy ish оrgаn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аri. 3.Pахtа	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tоzа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аsh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mаshinа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аrining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qаysi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dеtа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аri оmаviy ish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аb chiqаri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аdi.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Склон">
  <a:themeElements>
    <a:clrScheme name="Склон 5">
      <a:dk1>
        <a:srgbClr val="009999"/>
      </a:dk1>
      <a:lt1>
        <a:srgbClr val="EAEAEA"/>
      </a:lt1>
      <a:dk2>
        <a:srgbClr val="006666"/>
      </a:dk2>
      <a:lt2>
        <a:srgbClr val="FFFFCC"/>
      </a:lt2>
      <a:accent1>
        <a:srgbClr val="339966"/>
      </a:accent1>
      <a:accent2>
        <a:srgbClr val="5E855B"/>
      </a:accent2>
      <a:accent3>
        <a:srgbClr val="AAB8B8"/>
      </a:accent3>
      <a:accent4>
        <a:srgbClr val="C8C8C8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Склон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Cliff</Template>
  <TotalTime>8</TotalTime>
  <Words>420</Words>
  <Application>Microsoft Office PowerPoint</Application>
  <PresentationFormat>Произвольный</PresentationFormat>
  <Paragraphs>29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4</vt:i4>
      </vt:variant>
    </vt:vector>
  </HeadingPairs>
  <TitlesOfParts>
    <vt:vector size="11" baseType="lpstr">
      <vt:lpstr>Verdana</vt:lpstr>
      <vt:lpstr>Arial</vt:lpstr>
      <vt:lpstr>Wingdings</vt:lpstr>
      <vt:lpstr>Calibri</vt:lpstr>
      <vt:lpstr>Times New Roman</vt:lpstr>
      <vt:lpstr>Склон</vt:lpstr>
      <vt:lpstr>Склон</vt:lpstr>
      <vt:lpstr>Слайд 1</vt:lpstr>
      <vt:lpstr>Слайд 2</vt:lpstr>
      <vt:lpstr>Слайд 3</vt:lpstr>
      <vt:lpstr>Слайд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6</cp:revision>
  <dcterms:created xsi:type="dcterms:W3CDTF">2015-03-24T15:06:44Z</dcterms:created>
  <dcterms:modified xsi:type="dcterms:W3CDTF">2015-03-26T05:20:04Z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2015-03-24T00:00:00Z</vt:filetime>
  </property>
  <property fmtid="{D5CDD505-2E9C-101B-9397-08002B2CF9AE}" pid="3" name="LastSaved">
    <vt:filetime>2015-03-24T00:00:00Z</vt:filetime>
  </property>
</Properties>
</file>